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67"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0016AA0-1C5C-4C95-B90B-0A5EB801CD3C}" type="datetimeFigureOut">
              <a:rPr lang="en-US" smtClean="0"/>
              <a:t>7/20/2014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5A5F2C-B4A9-45D3-AC09-A4DDBA5EE90E}" type="slidenum">
              <a:rPr lang="en-US" smtClean="0"/>
              <a:t>‹#›</a:t>
            </a:fld>
            <a:endParaRPr lang="en-US" dirty="0"/>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016AA0-1C5C-4C95-B90B-0A5EB801CD3C}" type="datetimeFigureOut">
              <a:rPr lang="en-US" smtClean="0"/>
              <a:t>7/20/2014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5A5F2C-B4A9-45D3-AC09-A4DDBA5EE90E}"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016AA0-1C5C-4C95-B90B-0A5EB801CD3C}" type="datetimeFigureOut">
              <a:rPr lang="en-US" smtClean="0"/>
              <a:t>7/20/2014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5A5F2C-B4A9-45D3-AC09-A4DDBA5EE90E}"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016AA0-1C5C-4C95-B90B-0A5EB801CD3C}" type="datetimeFigureOut">
              <a:rPr lang="en-US" smtClean="0"/>
              <a:t>7/20/2014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5A5F2C-B4A9-45D3-AC09-A4DDBA5EE90E}"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016AA0-1C5C-4C95-B90B-0A5EB801CD3C}" type="datetimeFigureOut">
              <a:rPr lang="en-US" smtClean="0"/>
              <a:t>7/20/2014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5A5F2C-B4A9-45D3-AC09-A4DDBA5EE90E}" type="slidenum">
              <a:rPr lang="en-US" smtClean="0"/>
              <a:t>‹#›</a:t>
            </a:fld>
            <a:endParaRPr lang="en-US" dirty="0"/>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0016AA0-1C5C-4C95-B90B-0A5EB801CD3C}" type="datetimeFigureOut">
              <a:rPr lang="en-US" smtClean="0"/>
              <a:t>7/20/2014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5A5F2C-B4A9-45D3-AC09-A4DDBA5EE90E}"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016AA0-1C5C-4C95-B90B-0A5EB801CD3C}" type="datetimeFigureOut">
              <a:rPr lang="en-US" smtClean="0"/>
              <a:t>7/20/2014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5A5F2C-B4A9-45D3-AC09-A4DDBA5EE90E}" type="slidenum">
              <a:rPr lang="en-US" smtClean="0"/>
              <a:t>‹#›</a:t>
            </a:fld>
            <a:endParaRPr lang="en-US" dirty="0"/>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0016AA0-1C5C-4C95-B90B-0A5EB801CD3C}" type="datetimeFigureOut">
              <a:rPr lang="en-US" smtClean="0"/>
              <a:t>7/20/2014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5A5F2C-B4A9-45D3-AC09-A4DDBA5EE90E}"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016AA0-1C5C-4C95-B90B-0A5EB801CD3C}" type="datetimeFigureOut">
              <a:rPr lang="en-US" smtClean="0"/>
              <a:t>7/20/2014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5A5F2C-B4A9-45D3-AC09-A4DDBA5EE90E}"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016AA0-1C5C-4C95-B90B-0A5EB801CD3C}" type="datetimeFigureOut">
              <a:rPr lang="en-US" smtClean="0"/>
              <a:t>7/20/2014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5A5F2C-B4A9-45D3-AC09-A4DDBA5EE90E}" type="slidenum">
              <a:rPr lang="en-US" smtClean="0"/>
              <a:t>‹#›</a:t>
            </a:fld>
            <a:endParaRPr lang="en-US" dirty="0"/>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016AA0-1C5C-4C95-B90B-0A5EB801CD3C}" type="datetimeFigureOut">
              <a:rPr lang="en-US" smtClean="0"/>
              <a:t>7/20/2014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5A5F2C-B4A9-45D3-AC09-A4DDBA5EE90E}"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E0016AA0-1C5C-4C95-B90B-0A5EB801CD3C}" type="datetimeFigureOut">
              <a:rPr lang="en-US" smtClean="0"/>
              <a:t>7/20/2014</a:t>
            </a:fld>
            <a:endParaRPr lang="en-US" dirty="0"/>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dirty="0"/>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445A5F2C-B4A9-45D3-AC09-A4DDBA5EE90E}" type="slidenum">
              <a:rPr lang="en-US" smtClean="0"/>
              <a:t>‹#›</a:t>
            </a:fld>
            <a:endParaRPr lang="en-US" dirty="0"/>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iidc.indiana.edu/" TargetMode="External"/><Relationship Id="rId2" Type="http://schemas.openxmlformats.org/officeDocument/2006/relationships/hyperlink" Target="http://www.sc.edu/scatp/cdrom/atused.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Assistive Technology</a:t>
            </a:r>
            <a:endParaRPr lang="en-US" dirty="0"/>
          </a:p>
        </p:txBody>
      </p:sp>
      <p:sp>
        <p:nvSpPr>
          <p:cNvPr id="3" name="Subtitle 2"/>
          <p:cNvSpPr>
            <a:spLocks noGrp="1"/>
          </p:cNvSpPr>
          <p:nvPr>
            <p:ph type="subTitle" idx="1"/>
          </p:nvPr>
        </p:nvSpPr>
        <p:spPr/>
        <p:txBody>
          <a:bodyPr/>
          <a:lstStyle/>
          <a:p>
            <a:endParaRPr lang="en-US" dirty="0"/>
          </a:p>
        </p:txBody>
      </p:sp>
      <p:pic>
        <p:nvPicPr>
          <p:cNvPr id="1026" name="Picture 2" descr="C:\Users\CarolHope83\AppData\Local\Microsoft\Windows\Temporary Internet Files\Content.IE5\9L1DK5RG\MP90039940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81400" y="4548133"/>
            <a:ext cx="2293391" cy="21574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95661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209800"/>
            <a:ext cx="6781800" cy="3657600"/>
          </a:xfrm>
        </p:spPr>
        <p:txBody>
          <a:bodyPr>
            <a:normAutofit/>
          </a:bodyPr>
          <a:lstStyle/>
          <a:p>
            <a:r>
              <a:rPr lang="en-US" sz="2400" dirty="0" smtClean="0">
                <a:latin typeface="+mn-lt"/>
              </a:rPr>
              <a:t>Assistive Technology is any tool that helps students with disabilities do things more quickly, easily, or independently.</a:t>
            </a:r>
            <a:endParaRPr lang="en-US" sz="2400" dirty="0">
              <a:latin typeface="+mn-lt"/>
            </a:endParaRPr>
          </a:p>
        </p:txBody>
      </p:sp>
      <p:sp>
        <p:nvSpPr>
          <p:cNvPr id="3" name="Content Placeholder 2"/>
          <p:cNvSpPr>
            <a:spLocks noGrp="1"/>
          </p:cNvSpPr>
          <p:nvPr>
            <p:ph idx="1"/>
          </p:nvPr>
        </p:nvSpPr>
        <p:spPr>
          <a:xfrm>
            <a:off x="762000" y="685800"/>
            <a:ext cx="7924800" cy="1143000"/>
          </a:xfrm>
        </p:spPr>
        <p:txBody>
          <a:bodyPr>
            <a:normAutofit/>
          </a:bodyPr>
          <a:lstStyle/>
          <a:p>
            <a:pPr algn="ctr"/>
            <a:r>
              <a:rPr lang="en-US" sz="2800" dirty="0" smtClean="0"/>
              <a:t>What is Assistive Technology?</a:t>
            </a:r>
            <a:endParaRPr lang="en-US" sz="2800" dirty="0"/>
          </a:p>
        </p:txBody>
      </p:sp>
      <p:pic>
        <p:nvPicPr>
          <p:cNvPr id="2050" name="Picture 2" descr="C:\Users\CarolHope83\AppData\Local\Microsoft\Windows\Temporary Internet Files\Content.IE5\UJK65LDP\MP90042656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24200" y="1729946"/>
            <a:ext cx="3581400" cy="281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84046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What Are Accommodations?</a:t>
            </a:r>
            <a:endParaRPr lang="en-US" dirty="0"/>
          </a:p>
        </p:txBody>
      </p:sp>
      <p:sp>
        <p:nvSpPr>
          <p:cNvPr id="3" name="Content Placeholder 2"/>
          <p:cNvSpPr>
            <a:spLocks noGrp="1"/>
          </p:cNvSpPr>
          <p:nvPr>
            <p:ph idx="1"/>
          </p:nvPr>
        </p:nvSpPr>
        <p:spPr/>
        <p:txBody>
          <a:bodyPr>
            <a:normAutofit/>
          </a:bodyPr>
          <a:lstStyle/>
          <a:p>
            <a:r>
              <a:rPr lang="en-US" dirty="0" smtClean="0"/>
              <a:t>Accommodations are alterations in the way tasks are presented that allow children with learning disabilities to complete the same assignments as other students.</a:t>
            </a:r>
            <a:endParaRPr lang="en-US" dirty="0"/>
          </a:p>
        </p:txBody>
      </p:sp>
      <p:pic>
        <p:nvPicPr>
          <p:cNvPr id="3074" name="Picture 2" descr="C:\Users\CarolHope83\AppData\Local\Microsoft\Windows\Temporary Internet Files\Content.IE5\UJK65LDP\MC90043616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9800" y="3402226"/>
            <a:ext cx="2209800" cy="17031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31040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Learning Styles</a:t>
            </a:r>
            <a:endParaRPr lang="en-US" dirty="0"/>
          </a:p>
        </p:txBody>
      </p:sp>
      <p:sp>
        <p:nvSpPr>
          <p:cNvPr id="3" name="Text Placeholder 2"/>
          <p:cNvSpPr>
            <a:spLocks noGrp="1"/>
          </p:cNvSpPr>
          <p:nvPr>
            <p:ph type="body" idx="1"/>
          </p:nvPr>
        </p:nvSpPr>
        <p:spPr/>
        <p:txBody>
          <a:bodyPr/>
          <a:lstStyle/>
          <a:p>
            <a:pPr algn="ctr"/>
            <a:r>
              <a:rPr lang="en-US" dirty="0" smtClean="0"/>
              <a:t>What Is </a:t>
            </a:r>
            <a:r>
              <a:rPr lang="en-US" dirty="0"/>
              <a:t>Y</a:t>
            </a:r>
            <a:r>
              <a:rPr lang="en-US" dirty="0" smtClean="0"/>
              <a:t>our Learning Style?</a:t>
            </a:r>
            <a:endParaRPr lang="en-US" dirty="0"/>
          </a:p>
        </p:txBody>
      </p:sp>
      <p:sp>
        <p:nvSpPr>
          <p:cNvPr id="4" name="Content Placeholder 3"/>
          <p:cNvSpPr>
            <a:spLocks noGrp="1"/>
          </p:cNvSpPr>
          <p:nvPr>
            <p:ph sz="half" idx="2"/>
          </p:nvPr>
        </p:nvSpPr>
        <p:spPr/>
        <p:txBody>
          <a:bodyPr>
            <a:normAutofit/>
          </a:bodyPr>
          <a:lstStyle/>
          <a:p>
            <a:r>
              <a:rPr lang="en-US" sz="2000" u="sng" dirty="0" smtClean="0"/>
              <a:t>Visual</a:t>
            </a:r>
            <a:r>
              <a:rPr lang="en-US" sz="2000" dirty="0" smtClean="0"/>
              <a:t>- Prefer using pictures, images, and spatial understanding.</a:t>
            </a:r>
          </a:p>
          <a:p>
            <a:r>
              <a:rPr lang="en-US" sz="2000" u="sng" dirty="0" smtClean="0"/>
              <a:t>Musical/Auditory</a:t>
            </a:r>
            <a:r>
              <a:rPr lang="en-US" sz="2000" dirty="0" smtClean="0"/>
              <a:t>- Prefer using sound music.</a:t>
            </a:r>
          </a:p>
          <a:p>
            <a:r>
              <a:rPr lang="en-US" sz="2000" u="sng" dirty="0" smtClean="0"/>
              <a:t>Physical/Kinesthetic</a:t>
            </a:r>
            <a:r>
              <a:rPr lang="en-US" sz="2000" dirty="0" smtClean="0"/>
              <a:t>- Prefer using your body, hands and sense of touch.</a:t>
            </a:r>
            <a:endParaRPr lang="en-US" sz="2000" u="sng" dirty="0"/>
          </a:p>
        </p:txBody>
      </p:sp>
      <p:sp>
        <p:nvSpPr>
          <p:cNvPr id="5" name="Text Placeholder 4"/>
          <p:cNvSpPr>
            <a:spLocks noGrp="1"/>
          </p:cNvSpPr>
          <p:nvPr>
            <p:ph type="body" sz="quarter" idx="3"/>
          </p:nvPr>
        </p:nvSpPr>
        <p:spPr/>
        <p:txBody>
          <a:bodyPr/>
          <a:lstStyle/>
          <a:p>
            <a:pPr algn="ctr"/>
            <a:r>
              <a:rPr lang="en-US" dirty="0" smtClean="0"/>
              <a:t>What Is Your Learning Style?</a:t>
            </a:r>
            <a:endParaRPr lang="en-US" dirty="0"/>
          </a:p>
        </p:txBody>
      </p:sp>
      <p:sp>
        <p:nvSpPr>
          <p:cNvPr id="6" name="Content Placeholder 5"/>
          <p:cNvSpPr>
            <a:spLocks noGrp="1"/>
          </p:cNvSpPr>
          <p:nvPr>
            <p:ph sz="quarter" idx="4"/>
          </p:nvPr>
        </p:nvSpPr>
        <p:spPr/>
        <p:txBody>
          <a:bodyPr>
            <a:normAutofit/>
          </a:bodyPr>
          <a:lstStyle/>
          <a:p>
            <a:r>
              <a:rPr lang="en-US" sz="2000" u="sng" dirty="0" smtClean="0"/>
              <a:t>Logical/Mathematical</a:t>
            </a:r>
            <a:r>
              <a:rPr lang="en-US" sz="2000" dirty="0" smtClean="0"/>
              <a:t>- Prefer using logic, reasoning and systems. </a:t>
            </a:r>
          </a:p>
          <a:p>
            <a:r>
              <a:rPr lang="en-US" sz="2000" u="sng" dirty="0" smtClean="0"/>
              <a:t>Social</a:t>
            </a:r>
            <a:r>
              <a:rPr lang="en-US" sz="2000" dirty="0" smtClean="0"/>
              <a:t>- Prefer to learn in groups or with other people.</a:t>
            </a:r>
          </a:p>
          <a:p>
            <a:r>
              <a:rPr lang="en-US" sz="2000" u="sng" dirty="0" smtClean="0"/>
              <a:t>Verbal</a:t>
            </a:r>
            <a:r>
              <a:rPr lang="en-US" sz="2000" dirty="0" smtClean="0"/>
              <a:t>- Prefer using words in speech and in writing.</a:t>
            </a:r>
          </a:p>
          <a:p>
            <a:r>
              <a:rPr lang="en-US" sz="2000" u="sng" dirty="0" smtClean="0"/>
              <a:t>Solitary</a:t>
            </a:r>
            <a:r>
              <a:rPr lang="en-US" sz="2000" dirty="0" smtClean="0"/>
              <a:t>- Prefer to work alone and use self study.</a:t>
            </a:r>
            <a:endParaRPr lang="en-US" sz="2000" u="sng" dirty="0" smtClean="0"/>
          </a:p>
          <a:p>
            <a:endParaRPr lang="en-US" sz="2000" dirty="0"/>
          </a:p>
        </p:txBody>
      </p:sp>
    </p:spTree>
    <p:extLst>
      <p:ext uri="{BB962C8B-B14F-4D97-AF65-F5344CB8AC3E}">
        <p14:creationId xmlns:p14="http://schemas.microsoft.com/office/powerpoint/2010/main" val="3541713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Assistive Technology</a:t>
            </a:r>
            <a:endParaRPr lang="en-US" dirty="0"/>
          </a:p>
        </p:txBody>
      </p:sp>
      <p:sp>
        <p:nvSpPr>
          <p:cNvPr id="3" name="Content Placeholder 2"/>
          <p:cNvSpPr>
            <a:spLocks noGrp="1"/>
          </p:cNvSpPr>
          <p:nvPr>
            <p:ph idx="1"/>
          </p:nvPr>
        </p:nvSpPr>
        <p:spPr/>
        <p:txBody>
          <a:bodyPr/>
          <a:lstStyle/>
          <a:p>
            <a:r>
              <a:rPr lang="en-US" dirty="0" smtClean="0"/>
              <a:t>Assistive technology is defined in the Technology-Related Assistance Act (Tech Act) as “any item piece of equipment, or product system, whether acquired commercially off the shelf, modified, or customized, that is used to increase, maintain, or improve functional capabilities of individuals with disabilities” ( Tech Act,1988).</a:t>
            </a:r>
          </a:p>
          <a:p>
            <a:endParaRPr lang="en-US" dirty="0"/>
          </a:p>
        </p:txBody>
      </p:sp>
    </p:spTree>
    <p:extLst>
      <p:ext uri="{BB962C8B-B14F-4D97-AF65-F5344CB8AC3E}">
        <p14:creationId xmlns:p14="http://schemas.microsoft.com/office/powerpoint/2010/main" val="27432301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Computer Access Examples</a:t>
            </a:r>
            <a:endParaRPr lang="en-US" dirty="0"/>
          </a:p>
        </p:txBody>
      </p:sp>
      <p:sp>
        <p:nvSpPr>
          <p:cNvPr id="3" name="Content Placeholder 2"/>
          <p:cNvSpPr>
            <a:spLocks noGrp="1"/>
          </p:cNvSpPr>
          <p:nvPr>
            <p:ph idx="1"/>
          </p:nvPr>
        </p:nvSpPr>
        <p:spPr/>
        <p:txBody>
          <a:bodyPr>
            <a:normAutofit/>
          </a:bodyPr>
          <a:lstStyle/>
          <a:p>
            <a:r>
              <a:rPr lang="en-US" sz="2000" dirty="0" smtClean="0"/>
              <a:t>Key Labels</a:t>
            </a:r>
          </a:p>
          <a:p>
            <a:r>
              <a:rPr lang="en-US" sz="2000" dirty="0" smtClean="0"/>
              <a:t>Voice recognition or input and output</a:t>
            </a:r>
          </a:p>
          <a:p>
            <a:r>
              <a:rPr lang="en-US" sz="2000" dirty="0" smtClean="0"/>
              <a:t>Touch Windows</a:t>
            </a:r>
          </a:p>
          <a:p>
            <a:r>
              <a:rPr lang="en-US" sz="2000" dirty="0" smtClean="0"/>
              <a:t>Alternative keyboards</a:t>
            </a:r>
          </a:p>
          <a:p>
            <a:r>
              <a:rPr lang="en-US" sz="2000" dirty="0" smtClean="0"/>
              <a:t>Mouse alternatives: trackball, trackpad, mouse keys, joystick mouse</a:t>
            </a:r>
          </a:p>
          <a:p>
            <a:r>
              <a:rPr lang="en-US" sz="2000" dirty="0" smtClean="0"/>
              <a:t>Braille input and output</a:t>
            </a:r>
          </a:p>
          <a:p>
            <a:r>
              <a:rPr lang="en-US" sz="2000" dirty="0" smtClean="0"/>
              <a:t>Scanner</a:t>
            </a:r>
          </a:p>
          <a:p>
            <a:r>
              <a:rPr lang="en-US" sz="2000" dirty="0" smtClean="0"/>
              <a:t>Key guard</a:t>
            </a:r>
          </a:p>
          <a:p>
            <a:r>
              <a:rPr lang="en-US" sz="2000" dirty="0" smtClean="0"/>
              <a:t>Electronic pointing devices</a:t>
            </a:r>
            <a:endParaRPr lang="en-US" sz="2000" dirty="0"/>
          </a:p>
        </p:txBody>
      </p:sp>
      <p:pic>
        <p:nvPicPr>
          <p:cNvPr id="4098" name="Picture 2" descr="C:\Users\CarolHope83\AppData\Local\Microsoft\Windows\Temporary Internet Files\Content.IE5\9L1DK5RG\MC90043498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0400" y="4876800"/>
            <a:ext cx="1838325" cy="1241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60261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57400"/>
            <a:ext cx="7772400" cy="5105400"/>
          </a:xfrm>
        </p:spPr>
        <p:txBody>
          <a:bodyPr>
            <a:normAutofit fontScale="90000"/>
          </a:bodyPr>
          <a:lstStyle/>
          <a:p>
            <a:r>
              <a:rPr lang="en-US" sz="2800" dirty="0" smtClean="0">
                <a:latin typeface="+mn-lt"/>
              </a:rPr>
              <a:t/>
            </a:r>
            <a:br>
              <a:rPr lang="en-US" sz="2800" dirty="0" smtClean="0">
                <a:latin typeface="+mn-lt"/>
              </a:rPr>
            </a:br>
            <a:r>
              <a:rPr lang="en-US" sz="2800" dirty="0">
                <a:latin typeface="+mn-lt"/>
              </a:rPr>
              <a:t/>
            </a:r>
            <a:br>
              <a:rPr lang="en-US" sz="2800" dirty="0">
                <a:latin typeface="+mn-lt"/>
              </a:rPr>
            </a:br>
            <a:r>
              <a:rPr lang="en-US" sz="2800" dirty="0" smtClean="0">
                <a:latin typeface="+mn-lt"/>
              </a:rPr>
              <a:t/>
            </a:r>
            <a:br>
              <a:rPr lang="en-US" sz="2800" dirty="0" smtClean="0">
                <a:latin typeface="+mn-lt"/>
              </a:rPr>
            </a:br>
            <a:r>
              <a:rPr lang="en-US" sz="2800" dirty="0" smtClean="0">
                <a:latin typeface="+mn-lt"/>
              </a:rPr>
              <a:t/>
            </a:r>
            <a:br>
              <a:rPr lang="en-US" sz="2800" dirty="0" smtClean="0">
                <a:latin typeface="+mn-lt"/>
              </a:rPr>
            </a:br>
            <a:r>
              <a:rPr lang="en-US" sz="2800" dirty="0">
                <a:latin typeface="+mn-lt"/>
              </a:rPr>
              <a:t/>
            </a:r>
            <a:br>
              <a:rPr lang="en-US" sz="2800" dirty="0">
                <a:latin typeface="+mn-lt"/>
              </a:rPr>
            </a:br>
            <a:r>
              <a:rPr lang="en-US" sz="2800" dirty="0" smtClean="0">
                <a:latin typeface="+mn-lt"/>
              </a:rPr>
              <a:t/>
            </a:r>
            <a:br>
              <a:rPr lang="en-US" sz="2800" dirty="0" smtClean="0">
                <a:latin typeface="+mn-lt"/>
              </a:rPr>
            </a:br>
            <a:r>
              <a:rPr lang="en-US" sz="2800" dirty="0">
                <a:latin typeface="+mn-lt"/>
              </a:rPr>
              <a:t/>
            </a:r>
            <a:br>
              <a:rPr lang="en-US" sz="2800" dirty="0">
                <a:latin typeface="+mn-lt"/>
              </a:rPr>
            </a:br>
            <a:r>
              <a:rPr lang="en-US" sz="2800" dirty="0" smtClean="0">
                <a:latin typeface="+mn-lt"/>
              </a:rPr>
              <a:t>Optical character recognition</a:t>
            </a:r>
            <a:br>
              <a:rPr lang="en-US" sz="2800" dirty="0" smtClean="0">
                <a:latin typeface="+mn-lt"/>
              </a:rPr>
            </a:br>
            <a:r>
              <a:rPr lang="en-US" sz="2800" dirty="0" smtClean="0">
                <a:latin typeface="+mn-lt"/>
              </a:rPr>
              <a:t>Proofreading programs</a:t>
            </a:r>
            <a:br>
              <a:rPr lang="en-US" sz="2800" dirty="0" smtClean="0">
                <a:latin typeface="+mn-lt"/>
              </a:rPr>
            </a:br>
            <a:r>
              <a:rPr lang="en-US" sz="2800" dirty="0" smtClean="0">
                <a:latin typeface="+mn-lt"/>
              </a:rPr>
              <a:t>Talking Calculators</a:t>
            </a:r>
            <a:br>
              <a:rPr lang="en-US" sz="2800" dirty="0" smtClean="0">
                <a:latin typeface="+mn-lt"/>
              </a:rPr>
            </a:br>
            <a:r>
              <a:rPr lang="en-US" sz="2800" dirty="0" smtClean="0">
                <a:latin typeface="+mn-lt"/>
              </a:rPr>
              <a:t>Word Prediction Programs</a:t>
            </a:r>
            <a:br>
              <a:rPr lang="en-US" sz="2800" dirty="0" smtClean="0">
                <a:latin typeface="+mn-lt"/>
              </a:rPr>
            </a:br>
            <a:r>
              <a:rPr lang="en-US" sz="2800" dirty="0" smtClean="0">
                <a:latin typeface="+mn-lt"/>
              </a:rPr>
              <a:t>Information/data managers</a:t>
            </a:r>
            <a:br>
              <a:rPr lang="en-US" sz="2800" dirty="0" smtClean="0">
                <a:latin typeface="+mn-lt"/>
              </a:rPr>
            </a:br>
            <a:r>
              <a:rPr lang="en-US" sz="2800" dirty="0" smtClean="0">
                <a:latin typeface="+mn-lt"/>
              </a:rPr>
              <a:t>Freeform database software</a:t>
            </a:r>
            <a:br>
              <a:rPr lang="en-US" sz="2800" dirty="0" smtClean="0">
                <a:latin typeface="+mn-lt"/>
              </a:rPr>
            </a:br>
            <a:r>
              <a:rPr lang="en-US" sz="2800" dirty="0" smtClean="0">
                <a:latin typeface="+mn-lt"/>
              </a:rPr>
              <a:t>Audio books and publications</a:t>
            </a:r>
            <a:br>
              <a:rPr lang="en-US" sz="2800" dirty="0" smtClean="0">
                <a:latin typeface="+mn-lt"/>
              </a:rPr>
            </a:br>
            <a:r>
              <a:rPr lang="en-US" sz="2800" dirty="0" smtClean="0">
                <a:latin typeface="+mn-lt"/>
              </a:rPr>
              <a:t>Magnifiers</a:t>
            </a:r>
            <a:br>
              <a:rPr lang="en-US" sz="2800" dirty="0" smtClean="0">
                <a:latin typeface="+mn-lt"/>
              </a:rPr>
            </a:br>
            <a:r>
              <a:rPr lang="en-US" sz="2800" dirty="0" smtClean="0">
                <a:latin typeface="+mn-lt"/>
              </a:rPr>
              <a:t/>
            </a:r>
            <a:br>
              <a:rPr lang="en-US" sz="2800" dirty="0" smtClean="0">
                <a:latin typeface="+mn-lt"/>
              </a:rPr>
            </a:br>
            <a:r>
              <a:rPr lang="en-US" sz="2800" dirty="0" smtClean="0">
                <a:latin typeface="+mn-lt"/>
              </a:rPr>
              <a:t/>
            </a:r>
            <a:br>
              <a:rPr lang="en-US" sz="2800" dirty="0" smtClean="0">
                <a:latin typeface="+mn-lt"/>
              </a:rPr>
            </a:br>
            <a:r>
              <a:rPr lang="en-US" sz="2800" dirty="0" smtClean="0">
                <a:latin typeface="+mn-lt"/>
              </a:rPr>
              <a:t/>
            </a:r>
            <a:br>
              <a:rPr lang="en-US" sz="2800" dirty="0" smtClean="0">
                <a:latin typeface="+mn-lt"/>
              </a:rPr>
            </a:br>
            <a:r>
              <a:rPr lang="en-US" sz="2800" dirty="0" smtClean="0">
                <a:latin typeface="+mn-lt"/>
              </a:rPr>
              <a:t/>
            </a:r>
            <a:br>
              <a:rPr lang="en-US" sz="2800" dirty="0" smtClean="0">
                <a:latin typeface="+mn-lt"/>
              </a:rPr>
            </a:br>
            <a:r>
              <a:rPr lang="en-US" sz="2800" dirty="0">
                <a:latin typeface="+mn-lt"/>
              </a:rPr>
              <a:t/>
            </a:r>
            <a:br>
              <a:rPr lang="en-US" sz="2800" dirty="0">
                <a:latin typeface="+mn-lt"/>
              </a:rPr>
            </a:br>
            <a:r>
              <a:rPr lang="en-US" sz="2800" dirty="0" smtClean="0">
                <a:latin typeface="+mn-lt"/>
              </a:rPr>
              <a:t/>
            </a:r>
            <a:br>
              <a:rPr lang="en-US" sz="2800" dirty="0" smtClean="0">
                <a:latin typeface="+mn-lt"/>
              </a:rPr>
            </a:br>
            <a:endParaRPr lang="en-US" sz="2800" dirty="0">
              <a:latin typeface="+mn-lt"/>
            </a:endParaRPr>
          </a:p>
        </p:txBody>
      </p:sp>
      <p:sp>
        <p:nvSpPr>
          <p:cNvPr id="3" name="Content Placeholder 2"/>
          <p:cNvSpPr>
            <a:spLocks noGrp="1"/>
          </p:cNvSpPr>
          <p:nvPr>
            <p:ph idx="1"/>
          </p:nvPr>
        </p:nvSpPr>
        <p:spPr>
          <a:xfrm>
            <a:off x="762000" y="685800"/>
            <a:ext cx="7543800" cy="990600"/>
          </a:xfrm>
        </p:spPr>
        <p:txBody>
          <a:bodyPr/>
          <a:lstStyle/>
          <a:p>
            <a:pPr marL="0" indent="0" algn="ctr">
              <a:buNone/>
            </a:pPr>
            <a:r>
              <a:rPr lang="en-US" dirty="0" smtClean="0"/>
              <a:t>Assistive Technology Tools That Support Kids With Special Needs</a:t>
            </a:r>
          </a:p>
          <a:p>
            <a:pPr marL="0" indent="0" algn="ctr">
              <a:buNone/>
            </a:pPr>
            <a:endParaRPr lang="en-US" dirty="0"/>
          </a:p>
        </p:txBody>
      </p:sp>
      <p:pic>
        <p:nvPicPr>
          <p:cNvPr id="5123" name="Picture 3" descr="C:\Users\CarolHope83\AppData\Local\Microsoft\Windows\Temporary Internet Files\Content.IE5\9L1DK5RG\MC90008873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86400" y="2514600"/>
            <a:ext cx="2362200" cy="2420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57629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057400"/>
            <a:ext cx="7467600" cy="4572000"/>
          </a:xfrm>
        </p:spPr>
        <p:txBody>
          <a:bodyPr>
            <a:normAutofit fontScale="90000"/>
          </a:bodyPr>
          <a:lstStyle/>
          <a:p>
            <a:r>
              <a:rPr lang="en-US" sz="2400" dirty="0" smtClean="0">
                <a:latin typeface="+mn-lt"/>
                <a:hlinkClick r:id="rId2"/>
              </a:rPr>
              <a:t>www.sc.edu/scatp/cdrom/atused.html</a:t>
            </a:r>
            <a:r>
              <a:rPr lang="en-US" sz="2400" dirty="0" smtClean="0">
                <a:latin typeface="+mn-lt"/>
              </a:rPr>
              <a:t/>
            </a:r>
            <a:br>
              <a:rPr lang="en-US" sz="2400" dirty="0" smtClean="0">
                <a:latin typeface="+mn-lt"/>
              </a:rPr>
            </a:br>
            <a:r>
              <a:rPr lang="en-US" sz="2400" dirty="0" smtClean="0">
                <a:latin typeface="+mn-lt"/>
              </a:rPr>
              <a:t/>
            </a:r>
            <a:br>
              <a:rPr lang="en-US" sz="2400" dirty="0" smtClean="0">
                <a:latin typeface="+mn-lt"/>
              </a:rPr>
            </a:br>
            <a:r>
              <a:rPr lang="en-US" sz="2400" dirty="0" smtClean="0">
                <a:latin typeface="+mn-lt"/>
                <a:hlinkClick r:id="rId3"/>
              </a:rPr>
              <a:t>http://www.iidc.indiana.edu</a:t>
            </a:r>
            <a:r>
              <a:rPr lang="en-US" sz="2400" dirty="0" smtClean="0">
                <a:latin typeface="+mn-lt"/>
              </a:rPr>
              <a:t/>
            </a:r>
            <a:br>
              <a:rPr lang="en-US" sz="2400" dirty="0" smtClean="0">
                <a:latin typeface="+mn-lt"/>
              </a:rPr>
            </a:br>
            <a:r>
              <a:rPr lang="en-US" sz="2400" dirty="0">
                <a:latin typeface="+mn-lt"/>
              </a:rPr>
              <a:t/>
            </a:r>
            <a:br>
              <a:rPr lang="en-US" sz="2400" dirty="0">
                <a:latin typeface="+mn-lt"/>
              </a:rPr>
            </a:br>
            <a:r>
              <a:rPr lang="en-US" sz="2400" dirty="0" smtClean="0">
                <a:latin typeface="+mn-lt"/>
              </a:rPr>
              <a:t/>
            </a:r>
            <a:br>
              <a:rPr lang="en-US" sz="2400" dirty="0" smtClean="0">
                <a:latin typeface="+mn-lt"/>
              </a:rPr>
            </a:br>
            <a:r>
              <a:rPr lang="en-US" sz="2400" dirty="0">
                <a:latin typeface="+mn-lt"/>
              </a:rPr>
              <a:t/>
            </a:r>
            <a:br>
              <a:rPr lang="en-US" sz="2400" dirty="0">
                <a:latin typeface="+mn-lt"/>
              </a:rPr>
            </a:br>
            <a:r>
              <a:rPr lang="en-US" sz="2400" dirty="0" smtClean="0">
                <a:latin typeface="+mn-lt"/>
              </a:rPr>
              <a:t/>
            </a:r>
            <a:br>
              <a:rPr lang="en-US" sz="2400" dirty="0" smtClean="0">
                <a:latin typeface="+mn-lt"/>
              </a:rPr>
            </a:br>
            <a:r>
              <a:rPr lang="en-US" sz="2400" dirty="0">
                <a:latin typeface="+mn-lt"/>
              </a:rPr>
              <a:t/>
            </a:r>
            <a:br>
              <a:rPr lang="en-US" sz="2400" dirty="0">
                <a:latin typeface="+mn-lt"/>
              </a:rPr>
            </a:br>
            <a:r>
              <a:rPr lang="en-US" sz="2400" dirty="0" smtClean="0">
                <a:latin typeface="+mn-lt"/>
              </a:rPr>
              <a:t/>
            </a:r>
            <a:br>
              <a:rPr lang="en-US" sz="2400" dirty="0" smtClean="0">
                <a:latin typeface="+mn-lt"/>
              </a:rPr>
            </a:br>
            <a:r>
              <a:rPr lang="en-US" sz="2400" dirty="0">
                <a:latin typeface="+mn-lt"/>
              </a:rPr>
              <a:t/>
            </a:r>
            <a:br>
              <a:rPr lang="en-US" sz="2400" dirty="0">
                <a:latin typeface="+mn-lt"/>
              </a:rPr>
            </a:br>
            <a:r>
              <a:rPr lang="en-US" sz="2400" dirty="0" smtClean="0">
                <a:latin typeface="+mn-lt"/>
              </a:rPr>
              <a:t/>
            </a:r>
            <a:br>
              <a:rPr lang="en-US" sz="2400" dirty="0" smtClean="0">
                <a:latin typeface="+mn-lt"/>
              </a:rPr>
            </a:br>
            <a:r>
              <a:rPr lang="en-US" sz="2400" dirty="0">
                <a:latin typeface="+mn-lt"/>
              </a:rPr>
              <a:t/>
            </a:r>
            <a:br>
              <a:rPr lang="en-US" sz="2400" dirty="0">
                <a:latin typeface="+mn-lt"/>
              </a:rPr>
            </a:br>
            <a:r>
              <a:rPr lang="en-US" sz="2400" dirty="0" smtClean="0">
                <a:latin typeface="+mn-lt"/>
              </a:rPr>
              <a:t/>
            </a:r>
            <a:br>
              <a:rPr lang="en-US" sz="2400" dirty="0" smtClean="0">
                <a:latin typeface="+mn-lt"/>
              </a:rPr>
            </a:br>
            <a:endParaRPr lang="en-US" sz="2400" dirty="0">
              <a:latin typeface="+mn-lt"/>
            </a:endParaRPr>
          </a:p>
        </p:txBody>
      </p:sp>
      <p:sp>
        <p:nvSpPr>
          <p:cNvPr id="3" name="Content Placeholder 2"/>
          <p:cNvSpPr>
            <a:spLocks noGrp="1"/>
          </p:cNvSpPr>
          <p:nvPr>
            <p:ph idx="1"/>
          </p:nvPr>
        </p:nvSpPr>
        <p:spPr>
          <a:xfrm>
            <a:off x="762000" y="685800"/>
            <a:ext cx="7543800" cy="1066800"/>
          </a:xfrm>
        </p:spPr>
        <p:txBody>
          <a:bodyPr>
            <a:normAutofit/>
          </a:bodyPr>
          <a:lstStyle/>
          <a:p>
            <a:pPr marL="0" indent="0" algn="ctr">
              <a:buNone/>
            </a:pPr>
            <a:r>
              <a:rPr lang="en-US" sz="2800" dirty="0" smtClean="0"/>
              <a:t>References</a:t>
            </a:r>
            <a:endParaRPr lang="en-US" sz="2800" dirty="0"/>
          </a:p>
        </p:txBody>
      </p:sp>
    </p:spTree>
    <p:extLst>
      <p:ext uri="{BB962C8B-B14F-4D97-AF65-F5344CB8AC3E}">
        <p14:creationId xmlns:p14="http://schemas.microsoft.com/office/powerpoint/2010/main" val="29389335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314</TotalTime>
  <Words>246</Words>
  <Application>Microsoft Office PowerPoint</Application>
  <PresentationFormat>On-screen Show (4:3)</PresentationFormat>
  <Paragraphs>31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NewsPrint</vt:lpstr>
      <vt:lpstr>Assistive Technology</vt:lpstr>
      <vt:lpstr>Assistive Technology is any tool that helps students with disabilities do things more quickly, easily, or independently.</vt:lpstr>
      <vt:lpstr>What Are Accommodations?</vt:lpstr>
      <vt:lpstr>Learning Styles</vt:lpstr>
      <vt:lpstr>Assistive Technology</vt:lpstr>
      <vt:lpstr>Computer Access Examples</vt:lpstr>
      <vt:lpstr>       Optical character recognition Proofreading programs Talking Calculators Word Prediction Programs Information/data managers Freeform database software Audio books and publications Magnifiers       </vt:lpstr>
      <vt:lpstr>www.sc.edu/scatp/cdrom/atused.html  http://www.iidc.indiana.edu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CarolHope83</dc:creator>
  <cp:lastModifiedBy>CarolHope83</cp:lastModifiedBy>
  <cp:revision>17</cp:revision>
  <dcterms:created xsi:type="dcterms:W3CDTF">2014-07-16T18:44:14Z</dcterms:created>
  <dcterms:modified xsi:type="dcterms:W3CDTF">2014-07-20T23:22:36Z</dcterms:modified>
</cp:coreProperties>
</file>